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62" r:id="rId5"/>
    <p:sldId id="258" r:id="rId6"/>
    <p:sldId id="259" r:id="rId7"/>
    <p:sldId id="260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90" d="100"/>
          <a:sy n="90" d="100"/>
        </p:scale>
        <p:origin x="810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0813-EEFA-4FD0-A70A-19623780AB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4319AD-3D5F-45A7-A80E-7BEA7B7062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8E9A4-66A6-4A01-9455-BB0F043F1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A4E1F-1308-4AF9-88CB-22AF7C81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013DC-3D73-40EB-99E8-E8A196F06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98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23350-D813-4EE6-A5CD-41B964156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AC026-EE76-4058-B32D-EC00D1F958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A5479-6BB0-46CE-A3BD-FE63A2599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F9CE0-E396-4B4D-8747-49DAEDBAF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0033A-A171-4B6F-94DD-58C3C6F3E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32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28C6B2-6A7C-453C-BD36-6649BD4EB8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9F223F-0397-4F3D-AA44-8DC3CF20A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D6513-39EB-4919-B0E5-10FB20DBE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67007-BDC2-49DE-8A78-82AFC2A6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01106-28A6-4E70-88B0-B50F4E269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458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363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22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0565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715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6931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915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912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A0D59-1A7E-4AEB-AE01-E3DE93241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4C465-DBA5-407B-B7C2-006346D36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D8CA1-E68F-4A30-9CC4-58EF2944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CE09D-4575-423F-A098-45197E6A7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A76CA-1DFF-4FB0-891B-FDED401A3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6469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6918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009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10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64E07-7207-44BE-8036-6E07F42C9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4E9C4-6F28-456A-879E-188014C16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F7FCB-F075-4725-BBB3-53974F524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C41F1-7AC0-434D-A893-B965B2A9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030C3-4447-430A-966D-E7031214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65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D76D9-C9CA-4E68-A545-557A31F27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C0CDD-AA94-4E11-9913-E72E8DBF2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45E1AF-3640-445B-8AF9-5278AA4DE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D68587-28F4-492C-A949-275A777FC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CA7C1-9713-4561-ADEF-4CBD92242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C9892-A928-4B80-9036-02085A26B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845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00D3D-367A-4C6E-BF10-83549251A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63FBE-6E93-45EC-B659-750E09B5C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DEB16-DFF1-4B9A-8EFF-91C32DACB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452E28-A3AF-4439-8223-6FBAB5014D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A25346-63A7-45E1-8A9C-E8B1B206E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A215D0-D071-487B-89C1-2E8C7D27F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B520D6-DD71-4A8B-BDD3-6989182A9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88A6EF-9E7E-4354-9420-8001403EC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160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9FB34-0CA2-498B-A568-AEE1ACC5B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F7B4F-5EDB-4E5A-A4D4-63159B7C7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2564AD-D5CA-4F90-B004-17D490510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3713D1-D296-4AAF-B19E-7FCB036DC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916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DE2E42-ABEE-4151-A152-816279B1E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690AC1-F8CA-4D30-8E7D-E26285C05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CFE54-565B-415F-B279-FAC913FC3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767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11A7-1F20-4549-8792-B80CFD750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B2057-2204-452E-A233-C3DC80E42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D941F-E462-4CCC-89CC-954C7F8D84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D81AA9-A147-482E-BBF1-662303902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F5E39-21AD-4965-9157-0FAC0151F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E2B413-556F-4B52-941A-6EEB0DF26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70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EFC7-9A91-423D-8A07-62275BBCD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158E4-2A3B-421E-B02D-21D20BC98E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93890B-B3A8-402D-893D-22837031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F4AE7-89C4-4CF4-96AA-558FDA262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CCD6E-8FD7-40A9-BC6D-F1652D3AF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0E3F9-B5F8-4E55-AE42-09EA39F04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932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BCCAFF-11F9-44EE-8268-D020B9E6E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F6B6D-CDAD-41ED-BFFB-25769ED67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F4E62-6D65-4BC8-BE2D-11F2C7A193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0A1A3-06A5-4469-940E-F5D8492288EF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7AA05-D2D2-4D35-9DAB-16E53E4D9E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0D652-BEF7-43DB-AC1E-436471AB1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D91E1-6023-4CC2-899D-974F1F0BC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94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A764F-DFF8-4094-8165-543E79C04226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19FBC-33DD-4D64-A90B-0881CE9CB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5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469041-1298-4BEB-8A6C-44E3E52EC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350"/>
            <a:ext cx="914400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5DFE17-1582-41EA-B749-46A082FF6117}"/>
              </a:ext>
            </a:extLst>
          </p:cNvPr>
          <p:cNvSpPr txBox="1"/>
          <p:nvPr/>
        </p:nvSpPr>
        <p:spPr>
          <a:xfrm>
            <a:off x="0" y="5436066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Entrepreneur Consulting LLC.</a:t>
            </a:r>
          </a:p>
          <a:p>
            <a:pPr algn="ctr"/>
            <a:r>
              <a:rPr lang="en-US" sz="2000" dirty="0"/>
              <a:t>Alicia - Arin - </a:t>
            </a:r>
            <a:r>
              <a:rPr lang="en-US" sz="2000" dirty="0" err="1"/>
              <a:t>Charleen</a:t>
            </a:r>
            <a:r>
              <a:rPr lang="en-US" sz="2000" dirty="0"/>
              <a:t> - Janie - Jose</a:t>
            </a:r>
          </a:p>
        </p:txBody>
      </p:sp>
    </p:spTree>
    <p:extLst>
      <p:ext uri="{BB962C8B-B14F-4D97-AF65-F5344CB8AC3E}">
        <p14:creationId xmlns:p14="http://schemas.microsoft.com/office/powerpoint/2010/main" val="3625998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5FCDC30-8449-418F-90E5-4B7F5975CF48}"/>
              </a:ext>
            </a:extLst>
          </p:cNvPr>
          <p:cNvSpPr/>
          <p:nvPr/>
        </p:nvSpPr>
        <p:spPr>
          <a:xfrm>
            <a:off x="222100" y="722942"/>
            <a:ext cx="1634087" cy="30200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0EF1D6-1AE2-43BD-A8D2-1BE2F6ABE9C7}"/>
              </a:ext>
            </a:extLst>
          </p:cNvPr>
          <p:cNvSpPr/>
          <p:nvPr/>
        </p:nvSpPr>
        <p:spPr>
          <a:xfrm>
            <a:off x="1999279" y="722941"/>
            <a:ext cx="1634087" cy="30200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53B6EE9-1A32-419B-81A2-900613B8E20C}"/>
              </a:ext>
            </a:extLst>
          </p:cNvPr>
          <p:cNvSpPr/>
          <p:nvPr/>
        </p:nvSpPr>
        <p:spPr>
          <a:xfrm>
            <a:off x="3776458" y="722940"/>
            <a:ext cx="1634087" cy="30200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1BC3F37-2E22-470B-8047-216DDD118A70}"/>
              </a:ext>
            </a:extLst>
          </p:cNvPr>
          <p:cNvSpPr/>
          <p:nvPr/>
        </p:nvSpPr>
        <p:spPr>
          <a:xfrm>
            <a:off x="5553637" y="722940"/>
            <a:ext cx="1634087" cy="30200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5C5AB6F-3CFA-4340-AEDF-6F78D313A338}"/>
              </a:ext>
            </a:extLst>
          </p:cNvPr>
          <p:cNvSpPr/>
          <p:nvPr/>
        </p:nvSpPr>
        <p:spPr>
          <a:xfrm>
            <a:off x="7330816" y="722939"/>
            <a:ext cx="1634087" cy="30200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29549F-E549-4876-AFB4-57BD74C02DD5}"/>
              </a:ext>
            </a:extLst>
          </p:cNvPr>
          <p:cNvSpPr/>
          <p:nvPr/>
        </p:nvSpPr>
        <p:spPr>
          <a:xfrm>
            <a:off x="3925167" y="3570646"/>
            <a:ext cx="1427759" cy="2739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Charleen</a:t>
            </a:r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1AA816-E98F-4B3D-8D9D-E94C0A15B0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69" t="3086" r="16790" b="33505"/>
          <a:stretch/>
        </p:blipFill>
        <p:spPr>
          <a:xfrm>
            <a:off x="7464976" y="867848"/>
            <a:ext cx="1411462" cy="255788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538C488-0D47-4075-A21E-73A761428165}"/>
              </a:ext>
            </a:extLst>
          </p:cNvPr>
          <p:cNvSpPr/>
          <p:nvPr/>
        </p:nvSpPr>
        <p:spPr>
          <a:xfrm>
            <a:off x="340113" y="3557370"/>
            <a:ext cx="1427759" cy="2739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Alicia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B3DE988-19E6-4EE3-B90A-970017D00227}"/>
              </a:ext>
            </a:extLst>
          </p:cNvPr>
          <p:cNvSpPr/>
          <p:nvPr/>
        </p:nvSpPr>
        <p:spPr>
          <a:xfrm>
            <a:off x="5658400" y="3574236"/>
            <a:ext cx="1427759" cy="2739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Janie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AC98A80-14B4-4C1D-B697-9EDABD932290}"/>
              </a:ext>
            </a:extLst>
          </p:cNvPr>
          <p:cNvSpPr/>
          <p:nvPr/>
        </p:nvSpPr>
        <p:spPr>
          <a:xfrm>
            <a:off x="2114516" y="3558330"/>
            <a:ext cx="1427759" cy="2739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Arin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2607F1-24A3-4D96-B333-289EAF0B54A7}"/>
              </a:ext>
            </a:extLst>
          </p:cNvPr>
          <p:cNvSpPr txBox="1"/>
          <p:nvPr/>
        </p:nvSpPr>
        <p:spPr>
          <a:xfrm>
            <a:off x="13692" y="64790"/>
            <a:ext cx="9143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Meet the Team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E43431-52E7-4A49-9BD6-864138D4E7CE}"/>
              </a:ext>
            </a:extLst>
          </p:cNvPr>
          <p:cNvSpPr txBox="1"/>
          <p:nvPr/>
        </p:nvSpPr>
        <p:spPr>
          <a:xfrm>
            <a:off x="262757" y="4078492"/>
            <a:ext cx="3473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Our Vision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CD76B2-7EC5-4550-BB8F-74C8EEE82096}"/>
              </a:ext>
            </a:extLst>
          </p:cNvPr>
          <p:cNvSpPr txBox="1"/>
          <p:nvPr/>
        </p:nvSpPr>
        <p:spPr>
          <a:xfrm>
            <a:off x="262756" y="4726030"/>
            <a:ext cx="34730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To become the premier strategic business planning tool for aspiring &amp; existing entrepreneurs.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924B042-DACA-445A-ACB4-00EB52F841D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25078" y="4730680"/>
            <a:ext cx="1426513" cy="740071"/>
          </a:xfrm>
          <a:prstGeom prst="rect">
            <a:avLst/>
          </a:prstGeom>
        </p:spPr>
      </p:pic>
      <p:pic>
        <p:nvPicPr>
          <p:cNvPr id="1028" name="Picture 4" descr="Image result for python language">
            <a:extLst>
              <a:ext uri="{FF2B5EF4-FFF2-40B4-BE49-F238E27FC236}">
                <a16:creationId xmlns:a16="http://schemas.microsoft.com/office/drawing/2014/main" id="{D34171F5-FECB-4234-8295-F79881A39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528" y="4803613"/>
            <a:ext cx="1868686" cy="631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B80C4A5-0B79-4493-81C5-F86270E7E969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93719" y="5769081"/>
            <a:ext cx="856217" cy="83394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545572F-6930-479D-9165-E6DF5993A13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46971" y="5603225"/>
            <a:ext cx="797493" cy="782966"/>
          </a:xfrm>
          <a:prstGeom prst="rect">
            <a:avLst/>
          </a:prstGeom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BF161782-41C4-41BC-9B3E-FECF0D53FB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90733" y="4655382"/>
            <a:ext cx="809911" cy="809911"/>
          </a:xfrm>
          <a:prstGeom prst="rect">
            <a:avLst/>
          </a:prstGeom>
        </p:spPr>
      </p:pic>
      <p:pic>
        <p:nvPicPr>
          <p:cNvPr id="1025" name="Picture 1024">
            <a:extLst>
              <a:ext uri="{FF2B5EF4-FFF2-40B4-BE49-F238E27FC236}">
                <a16:creationId xmlns:a16="http://schemas.microsoft.com/office/drawing/2014/main" id="{D153DCE3-27CD-414F-B87D-626B336B7E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51447" y="5674461"/>
            <a:ext cx="1309172" cy="400934"/>
          </a:xfrm>
          <a:prstGeom prst="rect">
            <a:avLst/>
          </a:prstGeom>
        </p:spPr>
      </p:pic>
      <p:pic>
        <p:nvPicPr>
          <p:cNvPr id="1029" name="Picture 1028">
            <a:extLst>
              <a:ext uri="{FF2B5EF4-FFF2-40B4-BE49-F238E27FC236}">
                <a16:creationId xmlns:a16="http://schemas.microsoft.com/office/drawing/2014/main" id="{1F374349-59D2-4F25-B1E5-AE8115E62EEC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30816" y="5513590"/>
            <a:ext cx="1475975" cy="400934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19553820-94B5-4F39-96A3-4341A2AF413A}"/>
              </a:ext>
            </a:extLst>
          </p:cNvPr>
          <p:cNvSpPr/>
          <p:nvPr/>
        </p:nvSpPr>
        <p:spPr>
          <a:xfrm>
            <a:off x="7464976" y="3570646"/>
            <a:ext cx="1427759" cy="2739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Jose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58BDB-C64B-460F-8F22-8507F433CF9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384" r="8692"/>
          <a:stretch/>
        </p:blipFill>
        <p:spPr>
          <a:xfrm>
            <a:off x="5651576" y="859323"/>
            <a:ext cx="1434583" cy="2553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E415B2-1033-40DC-ADC8-3FEBDD7322F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8677" t="435" r="6275" b="-435"/>
          <a:stretch/>
        </p:blipFill>
        <p:spPr>
          <a:xfrm>
            <a:off x="3864428" y="858324"/>
            <a:ext cx="1472169" cy="255635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FDD3E95-C551-4181-99D9-D39DC0FB9712}"/>
              </a:ext>
            </a:extLst>
          </p:cNvPr>
          <p:cNvSpPr txBox="1"/>
          <p:nvPr/>
        </p:nvSpPr>
        <p:spPr>
          <a:xfrm>
            <a:off x="3991933" y="4069070"/>
            <a:ext cx="3473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Capabilities Used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0F9D2D-99B0-44FD-9D1E-6CE492784F3A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6384" t="5753" r="8789" b="14173"/>
          <a:stretch/>
        </p:blipFill>
        <p:spPr>
          <a:xfrm>
            <a:off x="2114516" y="867848"/>
            <a:ext cx="1427759" cy="25452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6BE31F-CAD3-4F2C-BC5D-9B20B7D07841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6976" r="11203"/>
          <a:stretch/>
        </p:blipFill>
        <p:spPr>
          <a:xfrm>
            <a:off x="365223" y="867849"/>
            <a:ext cx="1402649" cy="2545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45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BC7944-4EC2-4A2E-B9A9-CDC1DDF33591}"/>
              </a:ext>
            </a:extLst>
          </p:cNvPr>
          <p:cNvSpPr txBox="1"/>
          <p:nvPr/>
        </p:nvSpPr>
        <p:spPr>
          <a:xfrm>
            <a:off x="0" y="140715"/>
            <a:ext cx="910678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Entrepreneur Consulting LLC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Purpose/ Why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29D0E8-C9A7-48C4-B4C4-6AE1256A7506}"/>
              </a:ext>
            </a:extLst>
          </p:cNvPr>
          <p:cNvSpPr/>
          <p:nvPr/>
        </p:nvSpPr>
        <p:spPr>
          <a:xfrm>
            <a:off x="970220" y="1218996"/>
            <a:ext cx="7203560" cy="3343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 develops a potential business idea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E1B6B9-2E28-4BDF-B362-32BBD3F9E7A7}"/>
              </a:ext>
            </a:extLst>
          </p:cNvPr>
          <p:cNvCxnSpPr>
            <a:cxnSpLocks/>
            <a:stCxn id="2" idx="2"/>
            <a:endCxn id="9" idx="0"/>
          </p:cNvCxnSpPr>
          <p:nvPr/>
        </p:nvCxnSpPr>
        <p:spPr>
          <a:xfrm flipH="1">
            <a:off x="4571998" y="1553342"/>
            <a:ext cx="2" cy="27536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744E7E5-46A8-4139-8274-9B50324F600E}"/>
              </a:ext>
            </a:extLst>
          </p:cNvPr>
          <p:cNvSpPr/>
          <p:nvPr/>
        </p:nvSpPr>
        <p:spPr>
          <a:xfrm>
            <a:off x="970218" y="1828703"/>
            <a:ext cx="7203560" cy="3508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 begins business planning process &amp; seeks for resources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009B85-F698-4575-A102-A5D057306321}"/>
              </a:ext>
            </a:extLst>
          </p:cNvPr>
          <p:cNvCxnSpPr>
            <a:cxnSpLocks/>
          </p:cNvCxnSpPr>
          <p:nvPr/>
        </p:nvCxnSpPr>
        <p:spPr>
          <a:xfrm>
            <a:off x="4589721" y="3000817"/>
            <a:ext cx="3545" cy="199486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A107AA4-70C9-4D9D-BC6C-234980A67E1F}"/>
              </a:ext>
            </a:extLst>
          </p:cNvPr>
          <p:cNvSpPr/>
          <p:nvPr/>
        </p:nvSpPr>
        <p:spPr>
          <a:xfrm>
            <a:off x="987941" y="3200303"/>
            <a:ext cx="7203560" cy="3294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Services offered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9AD4CFC-FB4A-4439-A76A-766789DB731A}"/>
              </a:ext>
            </a:extLst>
          </p:cNvPr>
          <p:cNvGrpSpPr/>
          <p:nvPr/>
        </p:nvGrpSpPr>
        <p:grpSpPr>
          <a:xfrm>
            <a:off x="2378148" y="3541629"/>
            <a:ext cx="4423146" cy="593758"/>
            <a:chOff x="2381693" y="4419493"/>
            <a:chExt cx="4423146" cy="59375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1B51B1-1BBE-42AE-8A0D-66AEB6684B35}"/>
                </a:ext>
              </a:extLst>
            </p:cNvPr>
            <p:cNvCxnSpPr>
              <a:cxnSpLocks/>
            </p:cNvCxnSpPr>
            <p:nvPr/>
          </p:nvCxnSpPr>
          <p:spPr>
            <a:xfrm>
              <a:off x="4593266" y="4419493"/>
              <a:ext cx="0" cy="350875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19B4F0C-3ACF-409A-8B07-F102040E62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81693" y="4748996"/>
              <a:ext cx="2211573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A3A4174-9144-4831-A8DE-BD2E75194D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3266" y="4748996"/>
              <a:ext cx="2211573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F957FA3-62FB-454D-A233-27CFBAA1A8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693" y="4748996"/>
              <a:ext cx="1" cy="264255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69898CB-87DC-4F56-A8BB-FF21CEF8CE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04837" y="4748995"/>
              <a:ext cx="1" cy="264255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2D6A6A55-3484-4641-AB6D-D2A055A81662}"/>
              </a:ext>
            </a:extLst>
          </p:cNvPr>
          <p:cNvSpPr/>
          <p:nvPr/>
        </p:nvSpPr>
        <p:spPr>
          <a:xfrm>
            <a:off x="680484" y="4135386"/>
            <a:ext cx="3258874" cy="4110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Entrepreneurs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59422EB-9324-4751-91EF-32EC997E4043}"/>
              </a:ext>
            </a:extLst>
          </p:cNvPr>
          <p:cNvCxnSpPr>
            <a:cxnSpLocks/>
            <a:endCxn id="11" idx="0"/>
          </p:cNvCxnSpPr>
          <p:nvPr/>
        </p:nvCxnSpPr>
        <p:spPr>
          <a:xfrm flipH="1">
            <a:off x="4571998" y="2173755"/>
            <a:ext cx="2" cy="25431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6D93DE0-1BBA-419C-A4C2-016C16950094}"/>
              </a:ext>
            </a:extLst>
          </p:cNvPr>
          <p:cNvSpPr/>
          <p:nvPr/>
        </p:nvSpPr>
        <p:spPr>
          <a:xfrm>
            <a:off x="970218" y="2428065"/>
            <a:ext cx="7203560" cy="5727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Entrepreneur Consulting LLC provides services new/ existing entrepreneurs seeking to grow business through strategic business planning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77B7F1C-3A73-4011-9B68-F53C1F87CD50}"/>
              </a:ext>
            </a:extLst>
          </p:cNvPr>
          <p:cNvSpPr/>
          <p:nvPr/>
        </p:nvSpPr>
        <p:spPr>
          <a:xfrm>
            <a:off x="5436781" y="4135386"/>
            <a:ext cx="3258874" cy="4110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Existing Entrepreneurs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348DC86-A359-43F3-8266-1D5E6BE9CFB0}"/>
              </a:ext>
            </a:extLst>
          </p:cNvPr>
          <p:cNvSpPr/>
          <p:nvPr/>
        </p:nvSpPr>
        <p:spPr>
          <a:xfrm>
            <a:off x="680484" y="4791525"/>
            <a:ext cx="3258874" cy="8489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Applications that will help them develop optimal plan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4DB19D7-C587-415F-8587-0CC93875972A}"/>
              </a:ext>
            </a:extLst>
          </p:cNvPr>
          <p:cNvCxnSpPr>
            <a:cxnSpLocks/>
          </p:cNvCxnSpPr>
          <p:nvPr/>
        </p:nvCxnSpPr>
        <p:spPr>
          <a:xfrm flipH="1">
            <a:off x="2392323" y="4537215"/>
            <a:ext cx="2" cy="25431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FB8C24D-19A4-4BE5-B68A-B509E38EDA1E}"/>
              </a:ext>
            </a:extLst>
          </p:cNvPr>
          <p:cNvCxnSpPr>
            <a:cxnSpLocks/>
          </p:cNvCxnSpPr>
          <p:nvPr/>
        </p:nvCxnSpPr>
        <p:spPr>
          <a:xfrm flipH="1">
            <a:off x="6801292" y="4546404"/>
            <a:ext cx="2" cy="25431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966A3B36-C040-4188-84E4-837C51684B2C}"/>
              </a:ext>
            </a:extLst>
          </p:cNvPr>
          <p:cNvSpPr/>
          <p:nvPr/>
        </p:nvSpPr>
        <p:spPr>
          <a:xfrm>
            <a:off x="5436781" y="4804647"/>
            <a:ext cx="3258874" cy="8489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Ongoing weekly report that provides market landscape update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944E5C-8078-45B6-8010-9B28A4E6DB16}"/>
              </a:ext>
            </a:extLst>
          </p:cNvPr>
          <p:cNvSpPr/>
          <p:nvPr/>
        </p:nvSpPr>
        <p:spPr>
          <a:xfrm>
            <a:off x="461882" y="940677"/>
            <a:ext cx="8233766" cy="890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2B820B-55C4-430D-88DF-D8F3F8972ABF}"/>
              </a:ext>
            </a:extLst>
          </p:cNvPr>
          <p:cNvSpPr/>
          <p:nvPr/>
        </p:nvSpPr>
        <p:spPr>
          <a:xfrm>
            <a:off x="448352" y="1529957"/>
            <a:ext cx="7884672" cy="870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DC4E4AF-33A3-4CE7-80DC-CE316D8B86A8}"/>
              </a:ext>
            </a:extLst>
          </p:cNvPr>
          <p:cNvSpPr/>
          <p:nvPr/>
        </p:nvSpPr>
        <p:spPr>
          <a:xfrm>
            <a:off x="317158" y="2378361"/>
            <a:ext cx="8523213" cy="8180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4C7CBAB-3308-423A-9E19-30D27EE26A48}"/>
              </a:ext>
            </a:extLst>
          </p:cNvPr>
          <p:cNvCxnSpPr>
            <a:cxnSpLocks/>
          </p:cNvCxnSpPr>
          <p:nvPr/>
        </p:nvCxnSpPr>
        <p:spPr>
          <a:xfrm flipH="1">
            <a:off x="2392323" y="5625394"/>
            <a:ext cx="2" cy="25431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00FD68EB-E449-402A-AE32-9F1679A2B543}"/>
              </a:ext>
            </a:extLst>
          </p:cNvPr>
          <p:cNvSpPr/>
          <p:nvPr/>
        </p:nvSpPr>
        <p:spPr>
          <a:xfrm>
            <a:off x="680484" y="5860105"/>
            <a:ext cx="3258874" cy="75334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Machine Learning, Folium,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Wordcloud</a:t>
            </a:r>
            <a:r>
              <a:rPr lang="en-US" sz="1600" dirty="0">
                <a:solidFill>
                  <a:sysClr val="windowText" lastClr="000000"/>
                </a:solidFill>
                <a:latin typeface="Calibri" panose="020F0502020204030204"/>
              </a:rPr>
              <a:t>, Leaflet, </a:t>
            </a:r>
            <a:r>
              <a:rPr lang="en-US" sz="1600" dirty="0" err="1">
                <a:solidFill>
                  <a:sysClr val="windowText" lastClr="000000"/>
                </a:solidFill>
                <a:latin typeface="Calibri" panose="020F0502020204030204"/>
              </a:rPr>
              <a:t>Plotly</a:t>
            </a:r>
            <a:r>
              <a:rPr lang="en-US" sz="1600" dirty="0">
                <a:solidFill>
                  <a:sysClr val="windowText" lastClr="000000"/>
                </a:solidFill>
                <a:latin typeface="Calibri" panose="020F0502020204030204"/>
              </a:rPr>
              <a:t>, D3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E83D00B-09EA-4704-80AF-5F6F7204E49E}"/>
              </a:ext>
            </a:extLst>
          </p:cNvPr>
          <p:cNvCxnSpPr>
            <a:cxnSpLocks/>
          </p:cNvCxnSpPr>
          <p:nvPr/>
        </p:nvCxnSpPr>
        <p:spPr>
          <a:xfrm flipH="1">
            <a:off x="6801290" y="5657530"/>
            <a:ext cx="2" cy="25431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8F9509A6-0F78-4E46-94D2-8AE815830371}"/>
              </a:ext>
            </a:extLst>
          </p:cNvPr>
          <p:cNvSpPr/>
          <p:nvPr/>
        </p:nvSpPr>
        <p:spPr>
          <a:xfrm>
            <a:off x="5436774" y="5837248"/>
            <a:ext cx="3258874" cy="77620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Tableau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2AF2A21-9A6A-4E16-8122-47EFE63ED61E}"/>
              </a:ext>
            </a:extLst>
          </p:cNvPr>
          <p:cNvSpPr/>
          <p:nvPr/>
        </p:nvSpPr>
        <p:spPr>
          <a:xfrm>
            <a:off x="370912" y="3173797"/>
            <a:ext cx="8364960" cy="3467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8" grpId="0" animBg="1"/>
      <p:bldP spid="29" grpId="0" animBg="1"/>
      <p:bldP spid="3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B933429-D46B-4ACF-9582-3723ADA4A17A}"/>
              </a:ext>
            </a:extLst>
          </p:cNvPr>
          <p:cNvSpPr/>
          <p:nvPr/>
        </p:nvSpPr>
        <p:spPr>
          <a:xfrm>
            <a:off x="116049" y="1046527"/>
            <a:ext cx="4362275" cy="493272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F8E8418-7274-4209-B6E2-34F8211359F1}"/>
              </a:ext>
            </a:extLst>
          </p:cNvPr>
          <p:cNvSpPr/>
          <p:nvPr/>
        </p:nvSpPr>
        <p:spPr>
          <a:xfrm>
            <a:off x="4665678" y="1046527"/>
            <a:ext cx="4362275" cy="493272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7CA0C7D-7467-40CB-A574-6B63F32B6823}"/>
              </a:ext>
            </a:extLst>
          </p:cNvPr>
          <p:cNvSpPr txBox="1"/>
          <p:nvPr/>
        </p:nvSpPr>
        <p:spPr>
          <a:xfrm>
            <a:off x="176167" y="109306"/>
            <a:ext cx="34730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Our Approach</a:t>
            </a:r>
          </a:p>
        </p:txBody>
      </p:sp>
      <p:sp>
        <p:nvSpPr>
          <p:cNvPr id="3" name="Plus Sign 2">
            <a:extLst>
              <a:ext uri="{FF2B5EF4-FFF2-40B4-BE49-F238E27FC236}">
                <a16:creationId xmlns:a16="http://schemas.microsoft.com/office/drawing/2014/main" id="{4808FA54-69A3-4DB6-95D7-D8FEE75CAC49}"/>
              </a:ext>
            </a:extLst>
          </p:cNvPr>
          <p:cNvSpPr/>
          <p:nvPr/>
        </p:nvSpPr>
        <p:spPr>
          <a:xfrm>
            <a:off x="3548541" y="2573323"/>
            <a:ext cx="1979802" cy="1879134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A1055E7-092D-43D1-8923-3350484D3845}"/>
              </a:ext>
            </a:extLst>
          </p:cNvPr>
          <p:cNvSpPr/>
          <p:nvPr/>
        </p:nvSpPr>
        <p:spPr>
          <a:xfrm>
            <a:off x="774301" y="5721899"/>
            <a:ext cx="3107281" cy="514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 Cleansing &amp; Prep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D568E75-C2AE-4AF6-8AD1-B54C0DC892B7}"/>
              </a:ext>
            </a:extLst>
          </p:cNvPr>
          <p:cNvSpPr/>
          <p:nvPr/>
        </p:nvSpPr>
        <p:spPr>
          <a:xfrm>
            <a:off x="5293176" y="5721899"/>
            <a:ext cx="3107281" cy="514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Development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E8AB43-61F8-4BFA-81AC-6767525EC87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5410" y="2044568"/>
            <a:ext cx="4303551" cy="30426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F95408-DA5D-42D1-9C29-71F79CD0DC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84345" y="1728132"/>
            <a:ext cx="3310206" cy="335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112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2E68114-506B-4BDD-AB2D-D5244B953577}"/>
              </a:ext>
            </a:extLst>
          </p:cNvPr>
          <p:cNvSpPr/>
          <p:nvPr/>
        </p:nvSpPr>
        <p:spPr>
          <a:xfrm>
            <a:off x="1692086" y="1064267"/>
            <a:ext cx="4096318" cy="1126308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7CA0C7D-7467-40CB-A574-6B63F32B6823}"/>
              </a:ext>
            </a:extLst>
          </p:cNvPr>
          <p:cNvSpPr txBox="1"/>
          <p:nvPr/>
        </p:nvSpPr>
        <p:spPr>
          <a:xfrm>
            <a:off x="176167" y="109306"/>
            <a:ext cx="6233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Sources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ECBD285-6EB5-47F8-8A81-D476C4F2D715}"/>
              </a:ext>
            </a:extLst>
          </p:cNvPr>
          <p:cNvSpPr/>
          <p:nvPr/>
        </p:nvSpPr>
        <p:spPr>
          <a:xfrm>
            <a:off x="176167" y="1064267"/>
            <a:ext cx="2148979" cy="11310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745B48-AF2F-4B2C-A392-4D1F23437F4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4358" y="1267860"/>
            <a:ext cx="1832596" cy="6499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43D0B8-7415-4194-86BE-9FE572B932E5}"/>
              </a:ext>
            </a:extLst>
          </p:cNvPr>
          <p:cNvSpPr txBox="1"/>
          <p:nvPr/>
        </p:nvSpPr>
        <p:spPr>
          <a:xfrm>
            <a:off x="2483337" y="1137788"/>
            <a:ext cx="302823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Nielsen Syndicated Data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30,000+ rows of data</a:t>
            </a:r>
          </a:p>
          <a:p>
            <a:pPr marL="742950" lvl="1" indent="-285750">
              <a:buFontTx/>
              <a:buChar char="-"/>
            </a:pPr>
            <a:r>
              <a:rPr lang="en-US" sz="1100" dirty="0"/>
              <a:t>650,000+ data points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Three years worth of data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150+ categories by state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0F52F0-D06F-4359-91BB-7D1EDF37FF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74345" y="1267860"/>
            <a:ext cx="1528894" cy="152889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55EAEA5-BC1B-4CD5-B697-ACF1EDB6162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38792" y="1983135"/>
            <a:ext cx="1528894" cy="152889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F710583-57F1-4942-B90B-D778B69AD05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44572" y="2796754"/>
            <a:ext cx="1528894" cy="152889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54B2CE7-83C9-40D1-A6A9-CFC24DD1FF4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38792" y="3462857"/>
            <a:ext cx="1528894" cy="152889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A4579C6-42E5-4DC7-9D2C-384D0250183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54579" y="4476999"/>
            <a:ext cx="1528894" cy="152889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22D649A-32DB-4D85-83C5-3FA34006D57C}"/>
              </a:ext>
            </a:extLst>
          </p:cNvPr>
          <p:cNvSpPr/>
          <p:nvPr/>
        </p:nvSpPr>
        <p:spPr>
          <a:xfrm>
            <a:off x="1683807" y="2280100"/>
            <a:ext cx="4096318" cy="1126308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403AF74-D2E4-4FD3-9E96-DC7BB97EB664}"/>
              </a:ext>
            </a:extLst>
          </p:cNvPr>
          <p:cNvSpPr/>
          <p:nvPr/>
        </p:nvSpPr>
        <p:spPr>
          <a:xfrm>
            <a:off x="167888" y="2280100"/>
            <a:ext cx="2148979" cy="11310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9849B4-5E06-4392-AC38-EE4737E4C01D}"/>
              </a:ext>
            </a:extLst>
          </p:cNvPr>
          <p:cNvSpPr txBox="1"/>
          <p:nvPr/>
        </p:nvSpPr>
        <p:spPr>
          <a:xfrm>
            <a:off x="2534381" y="2371513"/>
            <a:ext cx="302823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Yelp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192,000 business</a:t>
            </a:r>
          </a:p>
          <a:p>
            <a:pPr marL="742950" lvl="1" indent="-285750">
              <a:buFontTx/>
              <a:buChar char="-"/>
            </a:pPr>
            <a:r>
              <a:rPr lang="en-US" sz="1100" dirty="0"/>
              <a:t>11 cities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6.9MM Reviews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Sourced from Yelp website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5683BF-33E8-41B5-9892-395AA1A3CE3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2536" y="2116689"/>
            <a:ext cx="2076450" cy="13335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EBD50BD-3A5B-45FC-848C-E77DAA48CDC8}"/>
              </a:ext>
            </a:extLst>
          </p:cNvPr>
          <p:cNvSpPr/>
          <p:nvPr/>
        </p:nvSpPr>
        <p:spPr>
          <a:xfrm>
            <a:off x="1683807" y="3491170"/>
            <a:ext cx="4096318" cy="1126308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FB16026-91DC-4917-A508-718413359C2D}"/>
              </a:ext>
            </a:extLst>
          </p:cNvPr>
          <p:cNvSpPr/>
          <p:nvPr/>
        </p:nvSpPr>
        <p:spPr>
          <a:xfrm>
            <a:off x="176167" y="3495893"/>
            <a:ext cx="2148979" cy="11310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C2E4C5-D7D9-4459-A975-82EBB8C3A6C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154" t="26593" r="7334" b="26147"/>
          <a:stretch/>
        </p:blipFill>
        <p:spPr>
          <a:xfrm>
            <a:off x="304156" y="3665426"/>
            <a:ext cx="1876442" cy="77779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8BD2F509-1F09-4794-9046-684CD626ADFB}"/>
              </a:ext>
            </a:extLst>
          </p:cNvPr>
          <p:cNvSpPr/>
          <p:nvPr/>
        </p:nvSpPr>
        <p:spPr>
          <a:xfrm>
            <a:off x="1668522" y="4711686"/>
            <a:ext cx="4096318" cy="1126308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F93C5D1-5EDD-46DB-BB2C-82CE927B88DD}"/>
              </a:ext>
            </a:extLst>
          </p:cNvPr>
          <p:cNvSpPr/>
          <p:nvPr/>
        </p:nvSpPr>
        <p:spPr>
          <a:xfrm>
            <a:off x="160882" y="4716409"/>
            <a:ext cx="2148979" cy="11310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2DBC44-4DE6-4932-AAA1-68FA70BA0B40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3325" y="4755427"/>
            <a:ext cx="1120655" cy="105645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E93C65C-9BF3-4DF0-8806-C0D4BE55A8F4}"/>
              </a:ext>
            </a:extLst>
          </p:cNvPr>
          <p:cNvSpPr txBox="1"/>
          <p:nvPr/>
        </p:nvSpPr>
        <p:spPr>
          <a:xfrm>
            <a:off x="2483337" y="3561201"/>
            <a:ext cx="302823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United States Census Bureau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8 years of data</a:t>
            </a:r>
          </a:p>
          <a:p>
            <a:pPr marL="742950" lvl="1" indent="-285750">
              <a:buFontTx/>
              <a:buChar char="-"/>
            </a:pPr>
            <a:r>
              <a:rPr lang="en-US" sz="1100" dirty="0"/>
              <a:t>10,000 data points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State level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Demographic, Income, Etc.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58F0A2-7950-4DA3-8EE0-90E713D996D7}"/>
              </a:ext>
            </a:extLst>
          </p:cNvPr>
          <p:cNvSpPr txBox="1"/>
          <p:nvPr/>
        </p:nvSpPr>
        <p:spPr>
          <a:xfrm>
            <a:off x="2483337" y="4786989"/>
            <a:ext cx="3028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Crime Data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45,000 rows of data</a:t>
            </a:r>
          </a:p>
          <a:p>
            <a:pPr marL="742950" lvl="1" indent="-285750">
              <a:buFontTx/>
              <a:buChar char="-"/>
            </a:pPr>
            <a:r>
              <a:rPr lang="en-US" sz="1100" dirty="0"/>
              <a:t>Type of crime</a:t>
            </a:r>
          </a:p>
          <a:p>
            <a:pPr marL="285750" indent="-285750">
              <a:buFontTx/>
              <a:buChar char="-"/>
            </a:pPr>
            <a:r>
              <a:rPr lang="en-US" sz="1100" dirty="0"/>
              <a:t>Broken out by age, demographic, etc.</a:t>
            </a:r>
          </a:p>
        </p:txBody>
      </p:sp>
    </p:spTree>
    <p:extLst>
      <p:ext uri="{BB962C8B-B14F-4D97-AF65-F5344CB8AC3E}">
        <p14:creationId xmlns:p14="http://schemas.microsoft.com/office/powerpoint/2010/main" val="2325209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C7CA0C7D-7467-40CB-A574-6B63F32B6823}"/>
              </a:ext>
            </a:extLst>
          </p:cNvPr>
          <p:cNvSpPr txBox="1"/>
          <p:nvPr/>
        </p:nvSpPr>
        <p:spPr>
          <a:xfrm>
            <a:off x="176167" y="109306"/>
            <a:ext cx="6233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Data Cleansing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55F3A4-9E32-4015-BDC9-50C919D577C9}"/>
              </a:ext>
            </a:extLst>
          </p:cNvPr>
          <p:cNvSpPr txBox="1"/>
          <p:nvPr/>
        </p:nvSpPr>
        <p:spPr>
          <a:xfrm>
            <a:off x="264252" y="4902591"/>
            <a:ext cx="86154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i="1" dirty="0"/>
              <a:t>Looped through “x” amount of files and consolidated data into 1 file</a:t>
            </a:r>
          </a:p>
          <a:p>
            <a:pPr marL="342900" indent="-342900">
              <a:buFontTx/>
              <a:buChar char="-"/>
            </a:pPr>
            <a:r>
              <a:rPr lang="en-US" sz="2000" i="1" dirty="0"/>
              <a:t>Removed </a:t>
            </a:r>
            <a:r>
              <a:rPr lang="en-US" sz="2000" i="1" dirty="0" err="1"/>
              <a:t>NaN</a:t>
            </a:r>
            <a:r>
              <a:rPr lang="en-US" sz="2000" i="1" dirty="0"/>
              <a:t> values from dataset</a:t>
            </a:r>
          </a:p>
          <a:p>
            <a:pPr marL="342900" indent="-342900">
              <a:buFontTx/>
              <a:buChar char="-"/>
            </a:pPr>
            <a:r>
              <a:rPr lang="en-US" sz="2000" i="1" dirty="0"/>
              <a:t>Created calculations (% Change &amp; Index) versus year ago</a:t>
            </a:r>
          </a:p>
          <a:p>
            <a:pPr marL="342900" indent="-342900">
              <a:buFontTx/>
              <a:buChar char="-"/>
            </a:pPr>
            <a:r>
              <a:rPr lang="en-US" sz="2000" i="1" dirty="0"/>
              <a:t>Removed formatting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2ABD70-A601-40E5-852E-5584A4897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67" y="954946"/>
            <a:ext cx="5247808" cy="27366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3FD017-83A2-478E-BFBF-3BFDC41F3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739" y="2658879"/>
            <a:ext cx="5848350" cy="206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94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C7CA0C7D-7467-40CB-A574-6B63F32B6823}"/>
              </a:ext>
            </a:extLst>
          </p:cNvPr>
          <p:cNvSpPr txBox="1"/>
          <p:nvPr/>
        </p:nvSpPr>
        <p:spPr>
          <a:xfrm>
            <a:off x="176167" y="109306"/>
            <a:ext cx="6233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Loading to Database</a:t>
            </a: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9E3BF7A5-233E-4C82-81FD-36AEB6088DEC}"/>
              </a:ext>
            </a:extLst>
          </p:cNvPr>
          <p:cNvSpPr/>
          <p:nvPr/>
        </p:nvSpPr>
        <p:spPr>
          <a:xfrm rot="10800000">
            <a:off x="675167" y="4125432"/>
            <a:ext cx="7793664" cy="385550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52F0F4-CC0A-4E66-B88A-E9E877C219D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99626" y="4704270"/>
            <a:ext cx="6744747" cy="18321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BC2D39-3DAA-45C7-BACC-72410F449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881" y="949842"/>
            <a:ext cx="76962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77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C7CA0C7D-7467-40CB-A574-6B63F32B6823}"/>
              </a:ext>
            </a:extLst>
          </p:cNvPr>
          <p:cNvSpPr txBox="1"/>
          <p:nvPr/>
        </p:nvSpPr>
        <p:spPr>
          <a:xfrm>
            <a:off x="176167" y="109306"/>
            <a:ext cx="6233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Application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FD0F2BA-1563-4ADE-80AE-1D7293DCB4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32"/>
          <a:stretch/>
        </p:blipFill>
        <p:spPr>
          <a:xfrm>
            <a:off x="381000" y="1089837"/>
            <a:ext cx="8382000" cy="394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189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C7CA0C7D-7467-40CB-A574-6B63F32B6823}"/>
              </a:ext>
            </a:extLst>
          </p:cNvPr>
          <p:cNvSpPr txBox="1"/>
          <p:nvPr/>
        </p:nvSpPr>
        <p:spPr>
          <a:xfrm>
            <a:off x="176167" y="109306"/>
            <a:ext cx="6233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Application (Tableau)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AAD139-5650-4903-A1C5-2A0B744CB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88" y="1013096"/>
            <a:ext cx="8642224" cy="452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62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7760</TotalTime>
  <Words>232</Words>
  <Application>Microsoft Office PowerPoint</Application>
  <PresentationFormat>On-screen Show (4:3)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Nunez, Jose [CPCUS]</dc:creator>
  <cp:lastModifiedBy>Nunez, Jose [CPCUS]</cp:lastModifiedBy>
  <cp:revision>19</cp:revision>
  <dcterms:created xsi:type="dcterms:W3CDTF">2019-04-25T18:32:01Z</dcterms:created>
  <dcterms:modified xsi:type="dcterms:W3CDTF">2019-05-09T21:50:20Z</dcterms:modified>
</cp:coreProperties>
</file>